
<file path=[Content_Types].xml><?xml version="1.0" encoding="utf-8"?>
<Types xmlns="http://schemas.openxmlformats.org/package/2006/content-types">
  <Default Extension="png" ContentType="image/png"/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avi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68" r:id="rId5"/>
    <p:sldId id="267" r:id="rId6"/>
    <p:sldId id="266" r:id="rId7"/>
    <p:sldId id="265" r:id="rId8"/>
    <p:sldId id="264" r:id="rId9"/>
    <p:sldId id="263" r:id="rId10"/>
    <p:sldId id="262" r:id="rId11"/>
    <p:sldId id="261" r:id="rId12"/>
    <p:sldId id="257" r:id="rId13"/>
    <p:sldId id="274" r:id="rId14"/>
    <p:sldId id="275" r:id="rId15"/>
    <p:sldId id="281" r:id="rId16"/>
    <p:sldId id="26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DEE9F-FE4D-454F-B3C6-69378A4B3F88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B31EC-3E26-4949-ACD6-AEC35B7F1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63180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815BE-77F4-4F95-98B5-B1FF73BF82A3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1ED00-3A83-4C60-9AAB-F897147E83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239476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9225F-9A99-4318-95FF-965ED1D25481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5578-9C39-4020-B131-6E91223B8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784137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8A7B-FA3A-4C13-97BB-CEFAF9930D9E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13810-CA69-4F87-ADAA-0EDACBB25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658367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67941-EA49-4C1D-8C7C-7F6DA2300584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80A90-4109-4561-880A-6CAB41F52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545835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38075-ED95-482A-93FE-CF76056A6BFD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A47DA-7ECF-4A23-8EEE-5988ADFE2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466257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67503-42F7-49E2-A240-4B58D6624417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5B060-5870-467C-8E19-F9FC976D7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695009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0C2F0-938A-4B45-85E0-615870234C43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DBFC2-B829-4530-A5EF-EB665A0C8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45354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CBCB4-8801-4107-BB8E-654332BFA0D1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3E6F7-8645-468B-A1E7-12CEC7E19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13390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B5D38-2580-4C2D-95C4-3D1C0B40BBF8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E66FD-4524-4557-8359-4164E56615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858581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7512D-971D-472A-907B-B3EB0A56550A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0D5A0-0C0A-43E5-BE99-115D0FDB1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252393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9644E7-D492-4A83-A86A-7BD21F0C52AA}" type="datetimeFigureOut">
              <a:rPr lang="ru-RU"/>
              <a:pPr>
                <a:defRPr/>
              </a:pPr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5985A8-F49E-4CA3-A2F9-47A23E96D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0.gif"/><Relationship Id="rId5" Type="http://schemas.openxmlformats.org/officeDocument/2006/relationships/image" Target="../media/image9.pn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17.png"/><Relationship Id="rId5" Type="http://schemas.openxmlformats.org/officeDocument/2006/relationships/image" Target="../media/image16.bmp"/><Relationship Id="rId4" Type="http://schemas.openxmlformats.org/officeDocument/2006/relationships/hyperlink" Target="http://www.shiatv.net/view_video.php?viewkey=1c7453e5df6f61447ab9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static.diary.ru/userdir/1/2/6/7/126725/20601114.gif" TargetMode="External"/><Relationship Id="rId13" Type="http://schemas.openxmlformats.org/officeDocument/2006/relationships/hyperlink" Target="http://a.rudb.org/17455102154a07064fe8938.gif" TargetMode="External"/><Relationship Id="rId3" Type="http://schemas.openxmlformats.org/officeDocument/2006/relationships/hyperlink" Target="http://www.it-n.ru/attachment.aspx?id=111637" TargetMode="External"/><Relationship Id="rId7" Type="http://schemas.openxmlformats.org/officeDocument/2006/relationships/hyperlink" Target="http://radikal.ru/F/i043.radikal.ru/0804/4a/61bdc8530769.png.html" TargetMode="External"/><Relationship Id="rId12" Type="http://schemas.openxmlformats.org/officeDocument/2006/relationships/hyperlink" Target="http://i007.radikal.ru/0902/fe/9ef565999745.bmp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adikal.ru/F/i037.radikal.ru/0804/62/4e8cb15e8ba2.png.html" TargetMode="External"/><Relationship Id="rId11" Type="http://schemas.openxmlformats.org/officeDocument/2006/relationships/hyperlink" Target="http://i020.radikal.ru/0810/2d/00e2c834c9c7.png" TargetMode="External"/><Relationship Id="rId5" Type="http://schemas.openxmlformats.org/officeDocument/2006/relationships/hyperlink" Target="http://radikal.ru/F/i035.radikal.ru/0804/06/623689c3a016.png.html" TargetMode="External"/><Relationship Id="rId10" Type="http://schemas.openxmlformats.org/officeDocument/2006/relationships/hyperlink" Target="http://fotki.yandex.ru/users/svetlera/view/390527/?page=0" TargetMode="External"/><Relationship Id="rId4" Type="http://schemas.openxmlformats.org/officeDocument/2006/relationships/hyperlink" Target="http://img11.nnm.ru/c/5/1/9/4/109a304436c3e8ddd9ba06746a3.jpg" TargetMode="External"/><Relationship Id="rId9" Type="http://schemas.openxmlformats.org/officeDocument/2006/relationships/hyperlink" Target="http://www.shiatv.net/view_video.php?viewkey=1c7453e5df6f61447ab9" TargetMode="External"/><Relationship Id="rId1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97"/>
          <p:cNvGrpSpPr>
            <a:grpSpLocks/>
          </p:cNvGrpSpPr>
          <p:nvPr/>
        </p:nvGrpSpPr>
        <p:grpSpPr bwMode="auto">
          <a:xfrm>
            <a:off x="66268" y="200112"/>
            <a:ext cx="5037137" cy="1789112"/>
            <a:chOff x="252904" y="556086"/>
            <a:chExt cx="5035532" cy="1789795"/>
          </a:xfrm>
        </p:grpSpPr>
        <p:pic>
          <p:nvPicPr>
            <p:cNvPr id="2059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95907">
              <a:off x="252904" y="55608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1492346" y="1286615"/>
              <a:ext cx="3796090" cy="58442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31550" cmpd="sng">
                    <a:noFill/>
                    <a:prstDash val="solid"/>
                  </a:ln>
                  <a:solidFill>
                    <a:schemeClr val="tx2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+mn-lt"/>
                </a:rPr>
                <a:t>Дидактическая игра</a:t>
              </a: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942560" y="1612428"/>
            <a:ext cx="4573587" cy="2457113"/>
            <a:chOff x="942560" y="1612428"/>
            <a:chExt cx="4573587" cy="2457113"/>
          </a:xfrm>
        </p:grpSpPr>
        <p:sp>
          <p:nvSpPr>
            <p:cNvPr id="33" name="Прямоугольник 32"/>
            <p:cNvSpPr/>
            <p:nvPr/>
          </p:nvSpPr>
          <p:spPr bwMode="auto">
            <a:xfrm>
              <a:off x="942560" y="1849640"/>
              <a:ext cx="4573587" cy="19389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0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itchFamily="34" charset="0"/>
                  <a:cs typeface="Times New Roman" pitchFamily="18" charset="0"/>
                </a:rPr>
                <a:t>Ladybirds</a:t>
              </a:r>
              <a:r>
                <a:rPr lang="en-US" sz="60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itchFamily="34" charset="0"/>
                  <a:cs typeface="Times New Roman" pitchFamily="18" charset="0"/>
                </a:rPr>
                <a:t>’ </a:t>
              </a:r>
              <a:r>
                <a:rPr lang="en-US" sz="60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itchFamily="34" charset="0"/>
                  <a:cs typeface="Times New Roman" pitchFamily="18" charset="0"/>
                </a:rPr>
                <a:t>questions</a:t>
              </a:r>
              <a:endParaRPr lang="ru-RU" sz="6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  <p:pic>
          <p:nvPicPr>
            <p:cNvPr id="2062" name="Picture 1" descr="C:\Documents and Settings\Позитроника\Мои документы\Мои рисунки\б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80604" flipH="1" flipV="1">
              <a:off x="1491797" y="1648042"/>
              <a:ext cx="595148" cy="523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3" name="Picture 2" descr="C:\Documents and Settings\Позитроника\Мои документы\Мои рисунки\б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85352" y="3507722"/>
              <a:ext cx="571533" cy="561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28600" y="6472471"/>
            <a:ext cx="91154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Мухопад Виталина Анатольевна,</a:t>
            </a:r>
            <a:r>
              <a:rPr lang="en-US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учитель </a:t>
            </a:r>
            <a:r>
              <a:rPr lang="ru-RU" sz="16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иностранного языка МБОУ СОШ №4,</a:t>
            </a:r>
            <a:r>
              <a:rPr lang="en-US" sz="16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г. Воронеж</a:t>
            </a:r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6084168" y="995617"/>
            <a:ext cx="1836738" cy="3808413"/>
            <a:chOff x="7020272" y="978267"/>
            <a:chExt cx="1836738" cy="3808112"/>
          </a:xfrm>
        </p:grpSpPr>
        <p:grpSp>
          <p:nvGrpSpPr>
            <p:cNvPr id="2055" name="Группа 3"/>
            <p:cNvGrpSpPr>
              <a:grpSpLocks/>
            </p:cNvGrpSpPr>
            <p:nvPr/>
          </p:nvGrpSpPr>
          <p:grpSpPr bwMode="auto">
            <a:xfrm>
              <a:off x="7020272" y="978267"/>
              <a:ext cx="1836738" cy="3217496"/>
              <a:chOff x="7020272" y="978267"/>
              <a:chExt cx="1836738" cy="3217496"/>
            </a:xfrm>
          </p:grpSpPr>
          <p:pic>
            <p:nvPicPr>
              <p:cNvPr id="2057" name="Рисунок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20272" y="1528763"/>
                <a:ext cx="1836738" cy="2667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8" name="Picture 1" descr="C:\Documents and Settings\Позитроника\Мои документы\Мои рисунки\б1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4919396" flipH="1" flipV="1">
                <a:off x="7053101" y="1010166"/>
                <a:ext cx="533070" cy="469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56" name="Picture 2" descr="C:\Documents and Settings\Позитроника\Мои документы\Мои рисунки\б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100392" y="4224560"/>
              <a:ext cx="571533" cy="561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3867782" y="-58140"/>
            <a:ext cx="5112075" cy="1053757"/>
            <a:chOff x="3867782" y="-58140"/>
            <a:chExt cx="5112075" cy="1053757"/>
          </a:xfrm>
        </p:grpSpPr>
        <p:pic>
          <p:nvPicPr>
            <p:cNvPr id="17" name="Picture 1" descr="C:\Documents and Settings\Позитроника\Мои документы\Мои рисунки\б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694559" flipH="1">
              <a:off x="8432169" y="-10514"/>
              <a:ext cx="595313" cy="500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4" descr="C:\Documents and Settings\Позитроника\Мои документы\Мои рисунки\б4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247600">
              <a:off x="3893182" y="112927"/>
              <a:ext cx="4572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Облако 18">
              <a:hlinkClick r:id="rId7" action="ppaction://hlinksldjump"/>
            </p:cNvPr>
            <p:cNvSpPr/>
            <p:nvPr/>
          </p:nvSpPr>
          <p:spPr>
            <a:xfrm flipH="1">
              <a:off x="4278162" y="200112"/>
              <a:ext cx="4643438" cy="79550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39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rgbClr val="002060"/>
                  </a:solidFill>
                </a:rPr>
                <a:t>Смотреть видеоклип </a:t>
              </a:r>
              <a:r>
                <a:rPr lang="en-US" sz="2000" b="1" dirty="0" smtClean="0">
                  <a:solidFill>
                    <a:srgbClr val="002060"/>
                  </a:solidFill>
                </a:rPr>
                <a:t>“Ladybird has six shoes”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Группа 312"/>
          <p:cNvGrpSpPr>
            <a:grpSpLocks/>
          </p:cNvGrpSpPr>
          <p:nvPr/>
        </p:nvGrpSpPr>
        <p:grpSpPr bwMode="auto">
          <a:xfrm>
            <a:off x="3622675" y="2714625"/>
            <a:ext cx="1520825" cy="2044700"/>
            <a:chOff x="7409095" y="500042"/>
            <a:chExt cx="1520623" cy="2044391"/>
          </a:xfrm>
        </p:grpSpPr>
        <p:pic>
          <p:nvPicPr>
            <p:cNvPr id="11301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7409095" y="714356"/>
              <a:ext cx="1135255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67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11299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Какое животное</a:t>
            </a:r>
            <a:r>
              <a:rPr lang="en-US" sz="2400" b="1" dirty="0">
                <a:solidFill>
                  <a:srgbClr val="002060"/>
                </a:solidFill>
              </a:rPr>
              <a:t> “can’t swim”?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90538" y="1714500"/>
            <a:ext cx="129540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a crocodile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776663" y="1714500"/>
            <a:ext cx="129540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a dog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1917700" y="1714500"/>
            <a:ext cx="1725613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a frog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143500" y="1714500"/>
            <a:ext cx="1585913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a cockerel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1411287" y="1349376"/>
            <a:ext cx="59531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71688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4324350" y="1401763"/>
            <a:ext cx="485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9</a:t>
            </a:r>
          </a:p>
        </p:txBody>
      </p:sp>
      <p:grpSp>
        <p:nvGrpSpPr>
          <p:cNvPr id="11278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11297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79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11295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80" name="Группа 309"/>
          <p:cNvGrpSpPr>
            <a:grpSpLocks/>
          </p:cNvGrpSpPr>
          <p:nvPr/>
        </p:nvGrpSpPr>
        <p:grpSpPr bwMode="auto">
          <a:xfrm>
            <a:off x="2143125" y="2571750"/>
            <a:ext cx="1479550" cy="2052638"/>
            <a:chOff x="4572000" y="1376363"/>
            <a:chExt cx="1478711" cy="2052638"/>
          </a:xfrm>
        </p:grpSpPr>
        <p:pic>
          <p:nvPicPr>
            <p:cNvPr id="11293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69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81" name="Группа 300"/>
          <p:cNvGrpSpPr>
            <a:grpSpLocks/>
          </p:cNvGrpSpPr>
          <p:nvPr/>
        </p:nvGrpSpPr>
        <p:grpSpPr bwMode="auto">
          <a:xfrm>
            <a:off x="4000500" y="2428875"/>
            <a:ext cx="2182813" cy="1789113"/>
            <a:chOff x="1928794" y="714356"/>
            <a:chExt cx="2182385" cy="1789795"/>
          </a:xfrm>
        </p:grpSpPr>
        <p:pic>
          <p:nvPicPr>
            <p:cNvPr id="11291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2669140" y="1285860"/>
              <a:ext cx="144203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I’m_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1282" name="Группа 318"/>
          <p:cNvGrpSpPr>
            <a:grpSpLocks/>
          </p:cNvGrpSpPr>
          <p:nvPr/>
        </p:nvGrpSpPr>
        <p:grpSpPr bwMode="auto">
          <a:xfrm flipH="1">
            <a:off x="5715000" y="3071813"/>
            <a:ext cx="2044700" cy="1500187"/>
            <a:chOff x="442251" y="3129593"/>
            <a:chExt cx="2044391" cy="1500198"/>
          </a:xfrm>
        </p:grpSpPr>
        <p:pic>
          <p:nvPicPr>
            <p:cNvPr id="11289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1444803" y="3214686"/>
              <a:ext cx="604562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1" name="Группа 321"/>
          <p:cNvGrpSpPr>
            <a:grpSpLocks/>
          </p:cNvGrpSpPr>
          <p:nvPr/>
        </p:nvGrpSpPr>
        <p:grpSpPr bwMode="auto">
          <a:xfrm>
            <a:off x="6572250" y="2357438"/>
            <a:ext cx="1946275" cy="1441450"/>
            <a:chOff x="5429256" y="4199026"/>
            <a:chExt cx="1946865" cy="1441366"/>
          </a:xfrm>
        </p:grpSpPr>
        <p:pic>
          <p:nvPicPr>
            <p:cNvPr id="11287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4199026"/>
              <a:ext cx="1946865" cy="1441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5662616" y="4429132"/>
              <a:ext cx="556733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38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7250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3188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38613" y="1685925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312"/>
          <p:cNvGrpSpPr>
            <a:grpSpLocks/>
          </p:cNvGrpSpPr>
          <p:nvPr/>
        </p:nvGrpSpPr>
        <p:grpSpPr bwMode="auto">
          <a:xfrm>
            <a:off x="3622675" y="2714625"/>
            <a:ext cx="1520825" cy="2044700"/>
            <a:chOff x="7409095" y="500042"/>
            <a:chExt cx="1520623" cy="2044391"/>
          </a:xfrm>
        </p:grpSpPr>
        <p:pic>
          <p:nvPicPr>
            <p:cNvPr id="12328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7409095" y="714356"/>
              <a:ext cx="1135255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291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12326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Какое слово можно заменить на</a:t>
            </a:r>
            <a:r>
              <a:rPr lang="en-US" sz="2400" b="1" dirty="0">
                <a:solidFill>
                  <a:srgbClr val="002060"/>
                </a:solidFill>
              </a:rPr>
              <a:t> “he”?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286375" y="1714500"/>
            <a:ext cx="1439863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Ann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214563" y="1714500"/>
            <a:ext cx="1285875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Bess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703638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Mary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00063" y="1714500"/>
            <a:ext cx="1571625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Tom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6450012" y="1349376"/>
            <a:ext cx="59531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000250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2857500" y="1381125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895350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10</a:t>
            </a:r>
          </a:p>
        </p:txBody>
      </p:sp>
      <p:grpSp>
        <p:nvGrpSpPr>
          <p:cNvPr id="12302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12324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3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12322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4" name="Группа 309"/>
          <p:cNvGrpSpPr>
            <a:grpSpLocks/>
          </p:cNvGrpSpPr>
          <p:nvPr/>
        </p:nvGrpSpPr>
        <p:grpSpPr bwMode="auto">
          <a:xfrm>
            <a:off x="2143125" y="2571750"/>
            <a:ext cx="1479550" cy="2052638"/>
            <a:chOff x="4572000" y="1376363"/>
            <a:chExt cx="1478711" cy="2052638"/>
          </a:xfrm>
        </p:grpSpPr>
        <p:pic>
          <p:nvPicPr>
            <p:cNvPr id="12320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69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5" name="Группа 300"/>
          <p:cNvGrpSpPr>
            <a:grpSpLocks/>
          </p:cNvGrpSpPr>
          <p:nvPr/>
        </p:nvGrpSpPr>
        <p:grpSpPr bwMode="auto">
          <a:xfrm>
            <a:off x="4000500" y="2428875"/>
            <a:ext cx="2182813" cy="1789113"/>
            <a:chOff x="1928794" y="714356"/>
            <a:chExt cx="2182385" cy="1789795"/>
          </a:xfrm>
        </p:grpSpPr>
        <p:pic>
          <p:nvPicPr>
            <p:cNvPr id="12318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2669140" y="1285860"/>
              <a:ext cx="144203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I’m_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2306" name="Группа 318"/>
          <p:cNvGrpSpPr>
            <a:grpSpLocks/>
          </p:cNvGrpSpPr>
          <p:nvPr/>
        </p:nvGrpSpPr>
        <p:grpSpPr bwMode="auto">
          <a:xfrm flipH="1">
            <a:off x="5715000" y="3071813"/>
            <a:ext cx="2044700" cy="1500187"/>
            <a:chOff x="442251" y="3129593"/>
            <a:chExt cx="2044391" cy="1500198"/>
          </a:xfrm>
        </p:grpSpPr>
        <p:pic>
          <p:nvPicPr>
            <p:cNvPr id="12316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1444803" y="3214686"/>
              <a:ext cx="604562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3" name="Группа 306"/>
          <p:cNvGrpSpPr>
            <a:grpSpLocks/>
          </p:cNvGrpSpPr>
          <p:nvPr/>
        </p:nvGrpSpPr>
        <p:grpSpPr bwMode="auto">
          <a:xfrm rot="10800000" flipH="1" flipV="1">
            <a:off x="6506885" y="3198973"/>
            <a:ext cx="2044700" cy="1500187"/>
            <a:chOff x="442251" y="3129593"/>
            <a:chExt cx="2044391" cy="1500198"/>
          </a:xfrm>
        </p:grpSpPr>
        <p:pic>
          <p:nvPicPr>
            <p:cNvPr id="12312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1484071" y="3214683"/>
              <a:ext cx="526026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41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86438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6250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1750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7" name="Группа 321"/>
          <p:cNvGrpSpPr>
            <a:grpSpLocks/>
          </p:cNvGrpSpPr>
          <p:nvPr/>
        </p:nvGrpSpPr>
        <p:grpSpPr bwMode="auto">
          <a:xfrm>
            <a:off x="6605310" y="2565400"/>
            <a:ext cx="1946275" cy="1441450"/>
            <a:chOff x="5429256" y="4199026"/>
            <a:chExt cx="1946865" cy="1441366"/>
          </a:xfrm>
        </p:grpSpPr>
        <p:pic>
          <p:nvPicPr>
            <p:cNvPr id="12314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4199026"/>
              <a:ext cx="1946865" cy="1441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5662616" y="4429132"/>
              <a:ext cx="556733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306"/>
          <p:cNvGrpSpPr>
            <a:grpSpLocks/>
          </p:cNvGrpSpPr>
          <p:nvPr/>
        </p:nvGrpSpPr>
        <p:grpSpPr bwMode="auto">
          <a:xfrm rot="10800000" flipH="1" flipV="1">
            <a:off x="5141913" y="3524250"/>
            <a:ext cx="2044700" cy="1500188"/>
            <a:chOff x="442251" y="3129593"/>
            <a:chExt cx="2044391" cy="1500198"/>
          </a:xfrm>
        </p:grpSpPr>
        <p:pic>
          <p:nvPicPr>
            <p:cNvPr id="15403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1468844" y="3214683"/>
              <a:ext cx="556479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5" name="Блок-схема: альтернативный процесс 4"/>
          <p:cNvSpPr/>
          <p:nvPr/>
        </p:nvSpPr>
        <p:spPr>
          <a:xfrm>
            <a:off x="500063" y="1714500"/>
            <a:ext cx="1368425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see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011363" y="1714500"/>
            <a:ext cx="151130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has got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714750" y="1714500"/>
            <a:ext cx="1439863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have got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286375" y="1714500"/>
            <a:ext cx="1439863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like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000250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3000375" y="1381125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1" name="Группа 297"/>
          <p:cNvGrpSpPr>
            <a:grpSpLocks/>
          </p:cNvGrpSpPr>
          <p:nvPr/>
        </p:nvGrpSpPr>
        <p:grpSpPr bwMode="auto">
          <a:xfrm>
            <a:off x="-290513" y="2286000"/>
            <a:ext cx="2008188" cy="1789113"/>
            <a:chOff x="1928794" y="714356"/>
            <a:chExt cx="2008017" cy="1789795"/>
          </a:xfrm>
        </p:grpSpPr>
        <p:pic>
          <p:nvPicPr>
            <p:cNvPr id="15401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2843503" y="1285860"/>
              <a:ext cx="1093308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2" name="Группа 321"/>
          <p:cNvGrpSpPr>
            <a:grpSpLocks/>
          </p:cNvGrpSpPr>
          <p:nvPr/>
        </p:nvGrpSpPr>
        <p:grpSpPr bwMode="auto">
          <a:xfrm>
            <a:off x="6426200" y="2924175"/>
            <a:ext cx="1946275" cy="1441450"/>
            <a:chOff x="5429256" y="4199026"/>
            <a:chExt cx="1946865" cy="1441366"/>
          </a:xfrm>
        </p:grpSpPr>
        <p:pic>
          <p:nvPicPr>
            <p:cNvPr id="15399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4199026"/>
              <a:ext cx="1946865" cy="1441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5677849" y="4429132"/>
              <a:ext cx="526265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4" name="Группа 321"/>
          <p:cNvGrpSpPr>
            <a:grpSpLocks/>
          </p:cNvGrpSpPr>
          <p:nvPr/>
        </p:nvGrpSpPr>
        <p:grpSpPr bwMode="auto">
          <a:xfrm>
            <a:off x="7092950" y="2459038"/>
            <a:ext cx="1958975" cy="1441450"/>
            <a:chOff x="5416481" y="4199026"/>
            <a:chExt cx="1959640" cy="1441366"/>
          </a:xfrm>
        </p:grpSpPr>
        <p:pic>
          <p:nvPicPr>
            <p:cNvPr id="15397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256" y="4199026"/>
              <a:ext cx="1946865" cy="1441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Прямоугольник 42"/>
            <p:cNvSpPr/>
            <p:nvPr/>
          </p:nvSpPr>
          <p:spPr>
            <a:xfrm>
              <a:off x="5416481" y="4429132"/>
              <a:ext cx="1049002" cy="9232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m”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44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688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1750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9125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7" name="Группа 312"/>
          <p:cNvGrpSpPr>
            <a:grpSpLocks/>
          </p:cNvGrpSpPr>
          <p:nvPr/>
        </p:nvGrpSpPr>
        <p:grpSpPr bwMode="auto">
          <a:xfrm>
            <a:off x="3055938" y="2786063"/>
            <a:ext cx="1520825" cy="2044700"/>
            <a:chOff x="7409095" y="500042"/>
            <a:chExt cx="1520623" cy="2044391"/>
          </a:xfrm>
        </p:grpSpPr>
        <p:pic>
          <p:nvPicPr>
            <p:cNvPr id="15395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7409095" y="714356"/>
              <a:ext cx="1135255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8" name="Группа 300"/>
          <p:cNvGrpSpPr>
            <a:grpSpLocks/>
          </p:cNvGrpSpPr>
          <p:nvPr/>
        </p:nvGrpSpPr>
        <p:grpSpPr bwMode="auto">
          <a:xfrm>
            <a:off x="3357563" y="2286000"/>
            <a:ext cx="2182812" cy="1789113"/>
            <a:chOff x="1928794" y="714356"/>
            <a:chExt cx="2182385" cy="1789795"/>
          </a:xfrm>
        </p:grpSpPr>
        <p:pic>
          <p:nvPicPr>
            <p:cNvPr id="15393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2669140" y="1285860"/>
              <a:ext cx="144203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I’m_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79" name="Группа 318"/>
          <p:cNvGrpSpPr>
            <a:grpSpLocks/>
          </p:cNvGrpSpPr>
          <p:nvPr/>
        </p:nvGrpSpPr>
        <p:grpSpPr bwMode="auto">
          <a:xfrm flipH="1">
            <a:off x="887413" y="3459163"/>
            <a:ext cx="2044700" cy="1500187"/>
            <a:chOff x="442251" y="3129593"/>
            <a:chExt cx="2044391" cy="1500198"/>
          </a:xfrm>
        </p:grpSpPr>
        <p:pic>
          <p:nvPicPr>
            <p:cNvPr id="15391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1484072" y="3214686"/>
              <a:ext cx="526026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80" name="Группа 309"/>
          <p:cNvGrpSpPr>
            <a:grpSpLocks/>
          </p:cNvGrpSpPr>
          <p:nvPr/>
        </p:nvGrpSpPr>
        <p:grpSpPr bwMode="auto">
          <a:xfrm>
            <a:off x="1576388" y="2700338"/>
            <a:ext cx="1479550" cy="2054225"/>
            <a:chOff x="4572000" y="1376363"/>
            <a:chExt cx="1478843" cy="2052638"/>
          </a:xfrm>
        </p:grpSpPr>
        <p:pic>
          <p:nvPicPr>
            <p:cNvPr id="15389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5524737" y="1571612"/>
              <a:ext cx="526106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81" name="Группа 303"/>
          <p:cNvGrpSpPr>
            <a:grpSpLocks/>
          </p:cNvGrpSpPr>
          <p:nvPr/>
        </p:nvGrpSpPr>
        <p:grpSpPr bwMode="auto">
          <a:xfrm>
            <a:off x="1782763" y="3343275"/>
            <a:ext cx="1500187" cy="2044700"/>
            <a:chOff x="3786182" y="1133839"/>
            <a:chExt cx="1500198" cy="2044391"/>
          </a:xfrm>
        </p:grpSpPr>
        <p:pic>
          <p:nvPicPr>
            <p:cNvPr id="15387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382" name="Группа 315"/>
          <p:cNvGrpSpPr>
            <a:grpSpLocks/>
          </p:cNvGrpSpPr>
          <p:nvPr/>
        </p:nvGrpSpPr>
        <p:grpSpPr bwMode="auto">
          <a:xfrm>
            <a:off x="5332413" y="2844800"/>
            <a:ext cx="1325562" cy="1871663"/>
            <a:chOff x="2857488" y="3000372"/>
            <a:chExt cx="1326081" cy="1871858"/>
          </a:xfrm>
        </p:grpSpPr>
        <p:pic>
          <p:nvPicPr>
            <p:cNvPr id="15385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3178283" y="3500438"/>
              <a:ext cx="604889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Выбери нужный глагол.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</a:rPr>
              <a:t>I </a:t>
            </a:r>
            <a:r>
              <a:rPr lang="ru-RU" sz="2400" b="1" dirty="0">
                <a:solidFill>
                  <a:srgbClr val="002060"/>
                </a:solidFill>
              </a:rPr>
              <a:t>(нравится) … </a:t>
            </a:r>
            <a:r>
              <a:rPr lang="en-US" sz="2400" b="1" dirty="0">
                <a:solidFill>
                  <a:srgbClr val="002060"/>
                </a:solidFill>
              </a:rPr>
              <a:t>funny cats.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357188" y="428625"/>
            <a:ext cx="8429625" cy="1428750"/>
            <a:chOff x="357188" y="428625"/>
            <a:chExt cx="8429625" cy="1428750"/>
          </a:xfrm>
        </p:grpSpPr>
        <p:sp>
          <p:nvSpPr>
            <p:cNvPr id="13" name="Облако 12"/>
            <p:cNvSpPr/>
            <p:nvPr/>
          </p:nvSpPr>
          <p:spPr>
            <a:xfrm flipH="1">
              <a:off x="357188" y="428625"/>
              <a:ext cx="8429625" cy="142875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39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002060"/>
                  </a:solidFill>
                </a:rPr>
                <a:t>Молодец!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rgbClr val="002060"/>
                  </a:solidFill>
                </a:rPr>
                <a:t>Задание выполнено!</a:t>
              </a:r>
            </a:p>
          </p:txBody>
        </p:sp>
        <p:sp>
          <p:nvSpPr>
            <p:cNvPr id="26" name="Управляющая кнопка: далее 25">
              <a:hlinkClick r:id="" action="ppaction://hlinkshowjump?jump=nextslide" highlightClick="1"/>
            </p:cNvPr>
            <p:cNvSpPr/>
            <p:nvPr/>
          </p:nvSpPr>
          <p:spPr>
            <a:xfrm>
              <a:off x="6446942" y="1224130"/>
              <a:ext cx="227776" cy="276058"/>
            </a:xfrm>
            <a:prstGeom prst="actionButtonForwardNex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Управляющая кнопка: домой 26">
              <a:hlinkClick r:id="" action="ppaction://hlinkshowjump?jump=firstslide" highlightClick="1"/>
            </p:cNvPr>
            <p:cNvSpPr/>
            <p:nvPr/>
          </p:nvSpPr>
          <p:spPr>
            <a:xfrm>
              <a:off x="6829897" y="1224130"/>
              <a:ext cx="263053" cy="276058"/>
            </a:xfrm>
            <a:prstGeom prst="actionButtonHom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зитроника\Мои документы\Мои рисунки\3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33407" flipH="1" flipV="1">
            <a:off x="1955456" y="-154323"/>
            <a:ext cx="5250617" cy="715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5076056" y="2420888"/>
            <a:ext cx="1584175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А теперь для вас видео про нас!</a:t>
            </a:r>
          </a:p>
          <a:p>
            <a:pPr algn="ctr"/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6397945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04448" y="6453336"/>
            <a:ext cx="539552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19989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408651"/>
            <a:ext cx="6804248" cy="389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83324"/>
      </p:ext>
    </p:extLst>
  </p:cSld>
  <p:clrMapOvr>
    <a:masterClrMapping/>
  </p:clrMapOvr>
  <p:transition advClick="0" advTm="17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 bright="54000" contrast="-47000"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71" name="Группа 297"/>
          <p:cNvGrpSpPr>
            <a:grpSpLocks/>
          </p:cNvGrpSpPr>
          <p:nvPr/>
        </p:nvGrpSpPr>
        <p:grpSpPr bwMode="auto">
          <a:xfrm>
            <a:off x="107504" y="-171402"/>
            <a:ext cx="2243524" cy="1789113"/>
            <a:chOff x="1610202" y="439488"/>
            <a:chExt cx="2243333" cy="1789795"/>
          </a:xfrm>
        </p:grpSpPr>
        <p:pic>
          <p:nvPicPr>
            <p:cNvPr id="15401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95907">
              <a:off x="1610202" y="439488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2869054" y="881803"/>
              <a:ext cx="984481" cy="6465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Sing</a:t>
              </a:r>
              <a:endParaRPr lang="ru-RU" sz="36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-649373" y="936322"/>
            <a:ext cx="7091893" cy="6555641"/>
            <a:chOff x="-317650" y="372045"/>
            <a:chExt cx="7091893" cy="6555641"/>
          </a:xfrm>
        </p:grpSpPr>
        <p:pic>
          <p:nvPicPr>
            <p:cNvPr id="15391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6">
              <a:lum bright="2000" contrast="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653152" flipH="1">
              <a:off x="394941" y="-219377"/>
              <a:ext cx="5666712" cy="7091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333653" y="372045"/>
              <a:ext cx="3441242" cy="6555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+mj-lt"/>
                </a:rPr>
                <a:t>L</a:t>
              </a:r>
              <a:r>
                <a:rPr lang="en-US" sz="2000" dirty="0" smtClean="0">
                  <a:latin typeface="+mj-lt"/>
                </a:rPr>
                <a:t>ady </a:t>
              </a:r>
              <a:r>
                <a:rPr lang="en-US" sz="2000" dirty="0">
                  <a:latin typeface="+mj-lt"/>
                </a:rPr>
                <a:t>bird has </a:t>
              </a:r>
              <a:r>
                <a:rPr lang="en-US" sz="2000" b="1" dirty="0" smtClean="0">
                  <a:latin typeface="+mj-lt"/>
                </a:rPr>
                <a:t>6 (5, 4, 3, 2)</a:t>
              </a:r>
              <a:r>
                <a:rPr lang="en-US" sz="2000" dirty="0" smtClean="0">
                  <a:latin typeface="+mj-lt"/>
                </a:rPr>
                <a:t> shoes</a:t>
              </a:r>
            </a:p>
            <a:p>
              <a:pPr algn="ctr"/>
              <a:r>
                <a:rPr lang="en-US" sz="2000" b="1" dirty="0" smtClean="0">
                  <a:latin typeface="+mj-lt"/>
                </a:rPr>
                <a:t>six</a:t>
              </a:r>
              <a:r>
                <a:rPr lang="en-US" sz="2000" dirty="0" smtClean="0">
                  <a:latin typeface="+mj-lt"/>
                </a:rPr>
                <a:t> </a:t>
              </a:r>
              <a:r>
                <a:rPr lang="en-US" sz="2000" dirty="0">
                  <a:latin typeface="+mj-lt"/>
                </a:rPr>
                <a:t>shiny </a:t>
              </a:r>
              <a:r>
                <a:rPr lang="en-US" sz="2000" dirty="0" smtClean="0">
                  <a:latin typeface="+mj-lt"/>
                </a:rPr>
                <a:t>shoes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lady </a:t>
              </a:r>
              <a:r>
                <a:rPr lang="en-US" sz="2000" dirty="0">
                  <a:latin typeface="+mj-lt"/>
                </a:rPr>
                <a:t>bird has </a:t>
              </a:r>
              <a:r>
                <a:rPr lang="en-US" sz="2000" b="1" dirty="0" smtClean="0">
                  <a:latin typeface="+mj-lt"/>
                </a:rPr>
                <a:t>six</a:t>
              </a:r>
              <a:r>
                <a:rPr lang="en-US" sz="2000" dirty="0" smtClean="0">
                  <a:latin typeface="+mj-lt"/>
                </a:rPr>
                <a:t> shoes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with buckles </a:t>
              </a:r>
              <a:r>
                <a:rPr lang="en-US" sz="2000" dirty="0">
                  <a:latin typeface="+mj-lt"/>
                </a:rPr>
                <a:t>on top from the finest </a:t>
              </a:r>
              <a:r>
                <a:rPr lang="en-US" sz="2000" dirty="0" smtClean="0">
                  <a:latin typeface="+mj-lt"/>
                </a:rPr>
                <a:t>chop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then </a:t>
              </a:r>
              <a:r>
                <a:rPr lang="en-US" sz="2000" dirty="0">
                  <a:latin typeface="+mj-lt"/>
                </a:rPr>
                <a:t>with a </a:t>
              </a:r>
              <a:r>
                <a:rPr lang="en-US" sz="2000" dirty="0" smtClean="0">
                  <a:latin typeface="+mj-lt"/>
                </a:rPr>
                <a:t>cough, one </a:t>
              </a:r>
              <a:r>
                <a:rPr lang="en-US" sz="2000" dirty="0">
                  <a:latin typeface="+mj-lt"/>
                </a:rPr>
                <a:t>fell </a:t>
              </a:r>
              <a:r>
                <a:rPr lang="en-US" sz="2000" dirty="0" smtClean="0">
                  <a:latin typeface="+mj-lt"/>
                </a:rPr>
                <a:t>off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and </a:t>
              </a:r>
              <a:r>
                <a:rPr lang="en-US" sz="2000" dirty="0">
                  <a:latin typeface="+mj-lt"/>
                </a:rPr>
                <a:t>she gave a scream as it floated down the </a:t>
              </a:r>
              <a:r>
                <a:rPr lang="en-US" sz="2000" dirty="0" smtClean="0">
                  <a:latin typeface="+mj-lt"/>
                </a:rPr>
                <a:t>stream</a:t>
              </a:r>
            </a:p>
            <a:p>
              <a:pPr algn="ctr"/>
              <a:endParaRPr lang="en-US" sz="2000" dirty="0">
                <a:latin typeface="+mj-lt"/>
              </a:endParaRPr>
            </a:p>
            <a:p>
              <a:pPr algn="ctr"/>
              <a:r>
                <a:rPr lang="en-US" sz="2000" dirty="0" smtClean="0">
                  <a:latin typeface="+mj-lt"/>
                </a:rPr>
                <a:t>Lady </a:t>
              </a:r>
              <a:r>
                <a:rPr lang="en-US" sz="2000" dirty="0">
                  <a:latin typeface="+mj-lt"/>
                </a:rPr>
                <a:t>bird has </a:t>
              </a:r>
              <a:r>
                <a:rPr lang="en-US" sz="2000" b="1" dirty="0">
                  <a:latin typeface="+mj-lt"/>
                </a:rPr>
                <a:t>one</a:t>
              </a:r>
              <a:r>
                <a:rPr lang="en-US" sz="2000" dirty="0">
                  <a:latin typeface="+mj-lt"/>
                </a:rPr>
                <a:t> shoe</a:t>
              </a:r>
            </a:p>
            <a:p>
              <a:pPr algn="ctr"/>
              <a:r>
                <a:rPr lang="en-US" sz="2000" b="1" dirty="0">
                  <a:latin typeface="+mj-lt"/>
                </a:rPr>
                <a:t>one</a:t>
              </a:r>
              <a:r>
                <a:rPr lang="en-US" sz="2000" dirty="0">
                  <a:latin typeface="+mj-lt"/>
                </a:rPr>
                <a:t> shiny shoe</a:t>
              </a:r>
            </a:p>
            <a:p>
              <a:pPr algn="ctr"/>
              <a:r>
                <a:rPr lang="en-US" sz="2000" dirty="0">
                  <a:latin typeface="+mj-lt"/>
                </a:rPr>
                <a:t>lady bird has </a:t>
              </a:r>
              <a:r>
                <a:rPr lang="en-US" sz="2000" b="1" dirty="0">
                  <a:latin typeface="+mj-lt"/>
                </a:rPr>
                <a:t>one</a:t>
              </a:r>
              <a:r>
                <a:rPr lang="en-US" sz="2000" dirty="0">
                  <a:latin typeface="+mj-lt"/>
                </a:rPr>
                <a:t> shoe</a:t>
              </a:r>
            </a:p>
            <a:p>
              <a:pPr algn="ctr"/>
              <a:r>
                <a:rPr lang="en-US" sz="2000" dirty="0">
                  <a:latin typeface="+mj-lt"/>
                </a:rPr>
                <a:t>with a buckle on top from the finest </a:t>
              </a:r>
              <a:r>
                <a:rPr lang="en-US" sz="2000" dirty="0" smtClean="0">
                  <a:latin typeface="+mj-lt"/>
                </a:rPr>
                <a:t>chop</a:t>
              </a:r>
              <a:endParaRPr lang="ru-RU" sz="2000" dirty="0" smtClean="0">
                <a:latin typeface="+mj-lt"/>
              </a:endParaRPr>
            </a:p>
            <a:p>
              <a:pPr algn="ctr"/>
              <a:r>
                <a:rPr lang="en-US" sz="2000" dirty="0" smtClean="0">
                  <a:latin typeface="+mj-lt"/>
                </a:rPr>
                <a:t>then </a:t>
              </a:r>
              <a:r>
                <a:rPr lang="en-US" sz="2000" dirty="0">
                  <a:latin typeface="+mj-lt"/>
                </a:rPr>
                <a:t>with a cough, one fell off</a:t>
              </a:r>
            </a:p>
            <a:p>
              <a:pPr algn="ctr"/>
              <a:r>
                <a:rPr lang="en-US" sz="2000" dirty="0">
                  <a:latin typeface="+mj-lt"/>
                </a:rPr>
                <a:t>and she gave a scream as it floated down the stream</a:t>
              </a:r>
            </a:p>
            <a:p>
              <a:pPr algn="ctr"/>
              <a:endParaRPr lang="en-US" sz="2000" dirty="0">
                <a:latin typeface="+mj-lt"/>
              </a:endParaRPr>
            </a:p>
            <a:p>
              <a:pPr algn="ctr"/>
              <a:endParaRPr lang="en-US" sz="2000" dirty="0">
                <a:latin typeface="+mj-lt"/>
              </a:endParaRPr>
            </a:p>
            <a:p>
              <a:pPr algn="ctr"/>
              <a:endParaRPr lang="ru-RU" sz="2000" dirty="0">
                <a:latin typeface="+mj-lt"/>
              </a:endParaRPr>
            </a:p>
          </p:txBody>
        </p:sp>
      </p:grpSp>
      <p:sp>
        <p:nvSpPr>
          <p:cNvPr id="37" name="Прямоугольник 36"/>
          <p:cNvSpPr/>
          <p:nvPr/>
        </p:nvSpPr>
        <p:spPr bwMode="auto">
          <a:xfrm rot="10800000" flipH="1" flipV="1">
            <a:off x="5845265" y="2105722"/>
            <a:ext cx="2317321" cy="923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412844" y="-318477"/>
            <a:ext cx="2322972" cy="1441450"/>
            <a:chOff x="-737320" y="1928862"/>
            <a:chExt cx="2322972" cy="1441450"/>
          </a:xfrm>
        </p:grpSpPr>
        <p:pic>
          <p:nvPicPr>
            <p:cNvPr id="47" name="Picture 6" descr="C:\Documents and Settings\Позитроника\Мои документы\Мои рисунки\1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0552" y="1928862"/>
              <a:ext cx="1946204" cy="144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Прямоугольник 47"/>
            <p:cNvSpPr/>
            <p:nvPr/>
          </p:nvSpPr>
          <p:spPr bwMode="auto">
            <a:xfrm>
              <a:off x="-737320" y="2326421"/>
              <a:ext cx="1385316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along</a:t>
              </a:r>
              <a:r>
                <a:rPr lang="en-US" sz="3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!</a:t>
              </a:r>
              <a:endParaRPr lang="ru-RU" sz="3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4086419" y="6309320"/>
            <a:ext cx="773613" cy="432048"/>
          </a:xfrm>
          <a:prstGeom prst="actionButtonForwardNex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729989" y="145564"/>
            <a:ext cx="5423348" cy="4443838"/>
            <a:chOff x="3478427" y="170264"/>
            <a:chExt cx="5796841" cy="4443838"/>
          </a:xfrm>
        </p:grpSpPr>
        <p:pic>
          <p:nvPicPr>
            <p:cNvPr id="21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5">
              <a:lum bright="2000" contrast="-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95907">
              <a:off x="3478427" y="170264"/>
              <a:ext cx="4733675" cy="4394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834026" y="1444003"/>
              <a:ext cx="3441242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+mj-lt"/>
                </a:rPr>
                <a:t>L</a:t>
              </a:r>
              <a:r>
                <a:rPr lang="en-US" sz="2000" dirty="0" smtClean="0">
                  <a:latin typeface="+mj-lt"/>
                </a:rPr>
                <a:t>ady </a:t>
              </a:r>
              <a:r>
                <a:rPr lang="en-US" sz="2000" dirty="0">
                  <a:latin typeface="+mj-lt"/>
                </a:rPr>
                <a:t>bird has </a:t>
              </a:r>
              <a:r>
                <a:rPr lang="en-US" sz="2000" b="1" dirty="0" smtClean="0">
                  <a:latin typeface="+mj-lt"/>
                </a:rPr>
                <a:t>no</a:t>
              </a:r>
              <a:r>
                <a:rPr lang="en-US" sz="2000" dirty="0" smtClean="0">
                  <a:latin typeface="+mj-lt"/>
                </a:rPr>
                <a:t> shoes</a:t>
              </a:r>
            </a:p>
            <a:p>
              <a:pPr algn="ctr"/>
              <a:r>
                <a:rPr lang="en-US" sz="2000" b="1" dirty="0" smtClean="0">
                  <a:latin typeface="+mj-lt"/>
                </a:rPr>
                <a:t>no</a:t>
              </a:r>
              <a:r>
                <a:rPr lang="en-US" sz="2000" dirty="0" smtClean="0">
                  <a:latin typeface="+mj-lt"/>
                </a:rPr>
                <a:t> </a:t>
              </a:r>
              <a:r>
                <a:rPr lang="en-US" sz="2000" dirty="0">
                  <a:latin typeface="+mj-lt"/>
                </a:rPr>
                <a:t>shiny </a:t>
              </a:r>
              <a:r>
                <a:rPr lang="en-US" sz="2000" dirty="0" smtClean="0">
                  <a:latin typeface="+mj-lt"/>
                </a:rPr>
                <a:t>shoes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lady </a:t>
              </a:r>
              <a:r>
                <a:rPr lang="en-US" sz="2000" dirty="0">
                  <a:latin typeface="+mj-lt"/>
                </a:rPr>
                <a:t>bird has </a:t>
              </a:r>
              <a:r>
                <a:rPr lang="en-US" sz="2000" b="1" dirty="0" smtClean="0">
                  <a:latin typeface="+mj-lt"/>
                </a:rPr>
                <a:t>no</a:t>
              </a:r>
              <a:r>
                <a:rPr lang="en-US" sz="2000" dirty="0" smtClean="0">
                  <a:latin typeface="+mj-lt"/>
                </a:rPr>
                <a:t> shoes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with buckles </a:t>
              </a:r>
              <a:r>
                <a:rPr lang="en-US" sz="2000" dirty="0">
                  <a:latin typeface="+mj-lt"/>
                </a:rPr>
                <a:t>on top from the finest </a:t>
              </a:r>
              <a:r>
                <a:rPr lang="en-US" sz="2000" dirty="0" smtClean="0">
                  <a:latin typeface="+mj-lt"/>
                </a:rPr>
                <a:t>chop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and her feet are cold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and </a:t>
              </a:r>
              <a:r>
                <a:rPr lang="en-US" sz="2000" dirty="0">
                  <a:latin typeface="+mj-lt"/>
                </a:rPr>
                <a:t>she </a:t>
              </a:r>
              <a:r>
                <a:rPr lang="en-US" sz="2000" dirty="0" smtClean="0">
                  <a:latin typeface="+mj-lt"/>
                </a:rPr>
                <a:t>started to shiver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And she jumped in a boat and sailed</a:t>
              </a:r>
            </a:p>
            <a:p>
              <a:pPr algn="ctr"/>
              <a:r>
                <a:rPr lang="en-US" sz="2000" dirty="0" smtClean="0">
                  <a:latin typeface="+mj-lt"/>
                </a:rPr>
                <a:t>down the river.</a:t>
              </a:r>
              <a:endParaRPr lang="ru-RU" sz="2000" dirty="0">
                <a:latin typeface="+mj-lt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360" y="144844"/>
            <a:ext cx="2896574" cy="772231"/>
          </a:xfrm>
          <a:prstGeom prst="rect">
            <a:avLst/>
          </a:prstGeom>
        </p:spPr>
      </p:pic>
      <p:pic>
        <p:nvPicPr>
          <p:cNvPr id="6" name="Track 0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5765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631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8" y="725"/>
            <a:ext cx="9144968" cy="68572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flipH="1">
            <a:off x="520962" y="620689"/>
            <a:ext cx="4699109" cy="4797104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http</a:t>
            </a:r>
            <a:r>
              <a:rPr 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://www.it-n.ru/attachment.aspx?id=111637</a:t>
            </a: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– Использован шаблон игры «Вопросы от букашек» </a:t>
            </a:r>
            <a:r>
              <a:rPr lang="ru-RU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Овчинниковой</a:t>
            </a:r>
            <a:r>
              <a:rPr 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Ольги Ивановны, учителя МХК и ИЗО г. </a:t>
            </a: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Ангарск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Фон </a:t>
            </a:r>
            <a:r>
              <a:rPr lang="ru-RU"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900" u="sng" dirty="0">
                <a:latin typeface="Arial" pitchFamily="34" charset="0"/>
                <a:cs typeface="Arial" pitchFamily="34" charset="0"/>
                <a:hlinkClick r:id="rId4"/>
              </a:rPr>
              <a:t>http://img11.nnm.ru/c/5/1/9/4/109a304436c3e8ddd9ba06746a3.jpg</a:t>
            </a:r>
            <a:endParaRPr lang="ru-RU" sz="9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Букашки </a:t>
            </a:r>
            <a:r>
              <a:rPr lang="ru-RU"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 буквами - </a:t>
            </a:r>
            <a:r>
              <a:rPr lang="ru-RU" sz="9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5"/>
              </a:rPr>
              <a:t>http://radikal.ru/F/i035.radikal.ru/0804/06/623689c3a016.png.html</a:t>
            </a:r>
            <a:endParaRPr lang="ru-RU" sz="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Трава- </a:t>
            </a:r>
            <a:r>
              <a:rPr lang="ru-RU" sz="9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6"/>
              </a:rPr>
              <a:t>http://radikal.ru/F/i037.radikal.ru/0804/62/4e8cb15e8ba2.png.html</a:t>
            </a:r>
            <a:endParaRPr lang="ru-RU" sz="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Букашки и трава - </a:t>
            </a:r>
            <a:r>
              <a:rPr lang="ru-RU" sz="90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7"/>
              </a:rPr>
              <a:t>http://radikal.ru/F/i043.radikal.ru/0804/4a/61bdc8530769.png.html</a:t>
            </a:r>
            <a:endParaRPr lang="ru-RU" sz="900" u="sng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Пчёлка- </a:t>
            </a:r>
            <a:r>
              <a:rPr lang="en-US" sz="9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8"/>
              </a:rPr>
              <a:t>http://static.diary.ru/userdir/1/2/6/7/126725/20601114.gif</a:t>
            </a:r>
            <a:endParaRPr lang="ru-RU" sz="9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Контрольно-измерительные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материалы. Английский язык: 2 класс</a:t>
            </a:r>
            <a:r>
              <a:rPr lang="en-US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Сост. Г. Г. </a:t>
            </a:r>
            <a:r>
              <a:rPr lang="ru-RU" sz="12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Кулинич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– М.: ВАКО, 2010. – 64 с. – (Контрольно-измерительные материалы). </a:t>
            </a:r>
            <a:endParaRPr lang="en-US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Видео и аудио-материал 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“The Lady Bird has Six Shoes”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(слайды №16,17)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9"/>
              </a:rPr>
              <a:t>http://www.shiatv.net/view_video.php?viewkey=1c7453e5df6f61447ab9</a:t>
            </a:r>
            <a:r>
              <a:rPr lang="ru-RU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defRPr/>
            </a:pPr>
            <a:r>
              <a:rPr lang="en-US" sz="12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0"/>
              </a:rPr>
              <a:t>http://fotki.yandex.ru/users/svetlera/view/390527/?</a:t>
            </a:r>
            <a:r>
              <a:rPr lang="en-US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0"/>
              </a:rPr>
              <a:t>page=0</a:t>
            </a:r>
            <a:r>
              <a:rPr lang="ru-RU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– нотки</a:t>
            </a:r>
          </a:p>
          <a:p>
            <a:pPr>
              <a:defRPr/>
            </a:pPr>
            <a:r>
              <a:rPr lang="en-US" sz="12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1"/>
              </a:rPr>
              <a:t>http://</a:t>
            </a:r>
            <a:r>
              <a:rPr lang="en-US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1"/>
              </a:rPr>
              <a:t>i020.radikal.ru/0810/2d/00e2c834c9c7.png</a:t>
            </a:r>
            <a:r>
              <a:rPr lang="ru-RU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 фон</a:t>
            </a:r>
          </a:p>
          <a:p>
            <a:pPr>
              <a:defRPr/>
            </a:pPr>
            <a:r>
              <a:rPr lang="en-US" sz="12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2"/>
              </a:rPr>
              <a:t>http://</a:t>
            </a:r>
            <a:r>
              <a:rPr lang="en-US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2"/>
              </a:rPr>
              <a:t>i007.radikal.ru/0902/fe/9ef565999745.bmp</a:t>
            </a:r>
            <a:r>
              <a:rPr lang="ru-RU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- фон</a:t>
            </a:r>
          </a:p>
          <a:p>
            <a:pPr>
              <a:defRPr/>
            </a:pPr>
            <a:r>
              <a:rPr lang="en-US" sz="120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3"/>
              </a:rPr>
              <a:t>http://</a:t>
            </a:r>
            <a:r>
              <a:rPr lang="en-US" sz="1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3"/>
              </a:rPr>
              <a:t>a.rudb.org/17455102154a07064fe8938.gif</a:t>
            </a:r>
            <a:r>
              <a:rPr lang="ru-RU" sz="12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2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TextBox 7"/>
          <p:cNvSpPr txBox="1">
            <a:spLocks noChangeArrowheads="1"/>
          </p:cNvSpPr>
          <p:nvPr/>
        </p:nvSpPr>
        <p:spPr bwMode="auto">
          <a:xfrm>
            <a:off x="14457" y="114511"/>
            <a:ext cx="53650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ресурсов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143777"/>
            <a:ext cx="591489" cy="5403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714375" y="1287463"/>
            <a:ext cx="80010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450850" indent="-450850"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Загадана фраза, если  вы ответите  правильно, букашка принесёт букву или часть фразы и в конце игры откроется вся фраза.</a:t>
            </a:r>
          </a:p>
          <a:p>
            <a:pPr marL="450850" indent="-450850"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Помните, ошибочный ответ  не только исчезает, но и появляется пчёлка – индикатор  ваших  допущенных ошибок.</a:t>
            </a:r>
          </a:p>
        </p:txBody>
      </p:sp>
      <p:grpSp>
        <p:nvGrpSpPr>
          <p:cNvPr id="2" name="Группа 297"/>
          <p:cNvGrpSpPr>
            <a:grpSpLocks/>
          </p:cNvGrpSpPr>
          <p:nvPr/>
        </p:nvGrpSpPr>
        <p:grpSpPr bwMode="auto">
          <a:xfrm>
            <a:off x="2000250" y="285750"/>
            <a:ext cx="4132263" cy="1244600"/>
            <a:chOff x="323936" y="1161100"/>
            <a:chExt cx="4130576" cy="1245339"/>
          </a:xfrm>
        </p:grpSpPr>
        <p:pic>
          <p:nvPicPr>
            <p:cNvPr id="3078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323936" y="1161100"/>
              <a:ext cx="1340643" cy="12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2326543" y="1286587"/>
              <a:ext cx="2127969" cy="584547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ln w="31550" cmpd="sng">
                    <a:noFill/>
                    <a:prstDash val="solid"/>
                  </a:ln>
                  <a:solidFill>
                    <a:schemeClr val="tx2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+mn-lt"/>
                </a:rPr>
                <a:t>Аннотация</a:t>
              </a:r>
            </a:p>
          </p:txBody>
        </p:sp>
      </p:grpSp>
      <p:pic>
        <p:nvPicPr>
          <p:cNvPr id="3076" name="Picture 1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408" y="4500563"/>
            <a:ext cx="1427163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1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3375"/>
            <a:ext cx="1158875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68"/>
          <p:cNvSpPr txBox="1">
            <a:spLocks noChangeArrowheads="1"/>
          </p:cNvSpPr>
          <p:nvPr/>
        </p:nvSpPr>
        <p:spPr bwMode="auto">
          <a:xfrm>
            <a:off x="1548606" y="4155849"/>
            <a:ext cx="6332538" cy="183832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Ответив на вопросы ты узнаешь….</a:t>
            </a:r>
          </a:p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sz="2400" dirty="0">
                <a:latin typeface="+mj-lt"/>
              </a:rPr>
              <a:t>предложение, одинаково читающееся в обоих направлениях</a:t>
            </a:r>
            <a:r>
              <a:rPr lang="en-US" sz="2400" dirty="0">
                <a:latin typeface="+mj-lt"/>
              </a:rPr>
              <a:t> (</a:t>
            </a:r>
            <a:r>
              <a:rPr lang="ru-RU" sz="2400" dirty="0">
                <a:latin typeface="+mj-lt"/>
              </a:rPr>
              <a:t>палиндром)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pPr algn="ctr">
              <a:defRPr/>
            </a:pP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020272" y="5220816"/>
            <a:ext cx="576064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Какое слово не означает количество, размер или цвет?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500063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red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143125" y="1714500"/>
            <a:ext cx="1357313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big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643313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six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5214938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his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28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081213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3000375" y="1381125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Овал 33">
            <a:hlinkClick r:id="" action="ppaction://hlinkshowjump?jump=nextslide"/>
          </p:cNvPr>
          <p:cNvSpPr/>
          <p:nvPr/>
        </p:nvSpPr>
        <p:spPr>
          <a:xfrm>
            <a:off x="6858000" y="928688"/>
            <a:ext cx="1785938" cy="500062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2</a:t>
            </a:r>
          </a:p>
        </p:txBody>
      </p:sp>
      <p:grpSp>
        <p:nvGrpSpPr>
          <p:cNvPr id="2" name="Группа 297"/>
          <p:cNvGrpSpPr>
            <a:grpSpLocks/>
          </p:cNvGrpSpPr>
          <p:nvPr/>
        </p:nvGrpSpPr>
        <p:grpSpPr bwMode="auto">
          <a:xfrm>
            <a:off x="0" y="2000250"/>
            <a:ext cx="2008188" cy="1789113"/>
            <a:chOff x="1928794" y="714356"/>
            <a:chExt cx="2007216" cy="1789795"/>
          </a:xfrm>
        </p:grpSpPr>
        <p:pic>
          <p:nvPicPr>
            <p:cNvPr id="4113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2" name="Прямоугольник 161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1026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688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28875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71938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Какое слово стоит в притяжательном падеже?</a:t>
            </a:r>
            <a:endParaRPr lang="ru-RU" sz="2400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063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cats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071688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isn’t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214938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can’t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643313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cat’s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2081213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3000375" y="1381125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3576638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3</a:t>
            </a:r>
          </a:p>
        </p:txBody>
      </p:sp>
      <p:grpSp>
        <p:nvGrpSpPr>
          <p:cNvPr id="3" name="Группа 315"/>
          <p:cNvGrpSpPr>
            <a:grpSpLocks/>
          </p:cNvGrpSpPr>
          <p:nvPr/>
        </p:nvGrpSpPr>
        <p:grpSpPr bwMode="auto">
          <a:xfrm>
            <a:off x="1552575" y="2960688"/>
            <a:ext cx="1325563" cy="1871662"/>
            <a:chOff x="2857488" y="3000372"/>
            <a:chExt cx="1326081" cy="1871858"/>
          </a:xfrm>
        </p:grpSpPr>
        <p:pic>
          <p:nvPicPr>
            <p:cNvPr id="5139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0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99125" y="17319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25713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0125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6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5137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Перед каким словом надо поставить артикль?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643313" y="1704975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swim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00063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ten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071688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clock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4781550" y="1339850"/>
            <a:ext cx="59531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081213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2005013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4</a:t>
            </a:r>
          </a:p>
        </p:txBody>
      </p:sp>
      <p:grpSp>
        <p:nvGrpSpPr>
          <p:cNvPr id="6154" name="Группа 315"/>
          <p:cNvGrpSpPr>
            <a:grpSpLocks/>
          </p:cNvGrpSpPr>
          <p:nvPr/>
        </p:nvGrpSpPr>
        <p:grpSpPr bwMode="auto">
          <a:xfrm>
            <a:off x="1354138" y="3054350"/>
            <a:ext cx="1325562" cy="1871663"/>
            <a:chOff x="2857488" y="3000372"/>
            <a:chExt cx="1326081" cy="1871858"/>
          </a:xfrm>
        </p:grpSpPr>
        <p:pic>
          <p:nvPicPr>
            <p:cNvPr id="6167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3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688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0500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5214938" y="1704975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Pam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6119813" y="1371600"/>
            <a:ext cx="48577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43563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5889625"/>
            <a:ext cx="592931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61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6165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6163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7" grpId="0" animBg="1"/>
      <p:bldP spid="7" grpId="1" animBg="1"/>
      <p:bldP spid="8" grpId="0" animBg="1"/>
      <p:bldP spid="8" grpId="1" animBg="1"/>
      <p:bldP spid="13" grpId="0" animBg="1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7193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Какое слово переводится как «глупый»?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063" y="1714500"/>
            <a:ext cx="1571625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good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286000" y="1714500"/>
            <a:ext cx="1214438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angry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643313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kind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214938" y="1714500"/>
            <a:ext cx="14287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stupid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000250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3000375" y="1381125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5</a:t>
            </a:r>
          </a:p>
        </p:txBody>
      </p:sp>
      <p:grpSp>
        <p:nvGrpSpPr>
          <p:cNvPr id="7181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7191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7182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7189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5" name="Группа 309"/>
          <p:cNvGrpSpPr>
            <a:grpSpLocks/>
          </p:cNvGrpSpPr>
          <p:nvPr/>
        </p:nvGrpSpPr>
        <p:grpSpPr bwMode="auto">
          <a:xfrm>
            <a:off x="2143125" y="2571750"/>
            <a:ext cx="1479550" cy="2052638"/>
            <a:chOff x="4572000" y="1376363"/>
            <a:chExt cx="1478711" cy="2052638"/>
          </a:xfrm>
        </p:grpSpPr>
        <p:pic>
          <p:nvPicPr>
            <p:cNvPr id="7187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69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6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6388" y="1685925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1563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1750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4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8" grpId="0" animBg="1"/>
      <p:bldP spid="8" grpId="1" animBg="1"/>
      <p:bldP spid="8" grpId="2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8220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О ком можно сказать </a:t>
            </a:r>
            <a:r>
              <a:rPr lang="en-US" sz="2400" b="1" dirty="0">
                <a:solidFill>
                  <a:srgbClr val="002060"/>
                </a:solidFill>
              </a:rPr>
              <a:t>“Long, green, angry”?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203825" y="1704975"/>
            <a:ext cx="1439863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fox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643313" y="173355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frog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071688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cockerel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00063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crocodile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6340475" y="1339850"/>
            <a:ext cx="59531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000250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4610100" y="1401763"/>
            <a:ext cx="485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433388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6</a:t>
            </a:r>
          </a:p>
        </p:txBody>
      </p:sp>
      <p:grpSp>
        <p:nvGrpSpPr>
          <p:cNvPr id="8205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8218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8206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8216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8207" name="Группа 309"/>
          <p:cNvGrpSpPr>
            <a:grpSpLocks/>
          </p:cNvGrpSpPr>
          <p:nvPr/>
        </p:nvGrpSpPr>
        <p:grpSpPr bwMode="auto">
          <a:xfrm>
            <a:off x="2143125" y="2571750"/>
            <a:ext cx="1479550" cy="2052638"/>
            <a:chOff x="4572000" y="1376363"/>
            <a:chExt cx="1478711" cy="2052638"/>
          </a:xfrm>
        </p:grpSpPr>
        <p:pic>
          <p:nvPicPr>
            <p:cNvPr id="8214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69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7" name="Группа 312"/>
          <p:cNvGrpSpPr>
            <a:grpSpLocks/>
          </p:cNvGrpSpPr>
          <p:nvPr/>
        </p:nvGrpSpPr>
        <p:grpSpPr bwMode="auto">
          <a:xfrm>
            <a:off x="3622675" y="2714625"/>
            <a:ext cx="1520825" cy="2044700"/>
            <a:chOff x="7409095" y="500042"/>
            <a:chExt cx="1520623" cy="2044391"/>
          </a:xfrm>
        </p:grpSpPr>
        <p:pic>
          <p:nvPicPr>
            <p:cNvPr id="8212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7409095" y="714356"/>
              <a:ext cx="1135255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29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1750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71938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43563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312"/>
          <p:cNvGrpSpPr>
            <a:grpSpLocks/>
          </p:cNvGrpSpPr>
          <p:nvPr/>
        </p:nvGrpSpPr>
        <p:grpSpPr bwMode="auto">
          <a:xfrm>
            <a:off x="3622675" y="2714625"/>
            <a:ext cx="1520825" cy="2044700"/>
            <a:chOff x="7409095" y="500042"/>
            <a:chExt cx="1520623" cy="2044391"/>
          </a:xfrm>
        </p:grpSpPr>
        <p:pic>
          <p:nvPicPr>
            <p:cNvPr id="9247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7409095" y="714356"/>
              <a:ext cx="1135255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9219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9245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Какое слово можно заменить на </a:t>
            </a:r>
            <a:r>
              <a:rPr lang="en-US" sz="2400" b="1" dirty="0">
                <a:solidFill>
                  <a:srgbClr val="002060"/>
                </a:solidFill>
              </a:rPr>
              <a:t>“she”?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00063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frog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071688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cat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643313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Bill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214938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mum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1662112" y="1349376"/>
            <a:ext cx="59531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000250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3000375" y="1381125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5148263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7</a:t>
            </a:r>
          </a:p>
        </p:txBody>
      </p:sp>
      <p:grpSp>
        <p:nvGrpSpPr>
          <p:cNvPr id="9230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9243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9231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9241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9232" name="Группа 309"/>
          <p:cNvGrpSpPr>
            <a:grpSpLocks/>
          </p:cNvGrpSpPr>
          <p:nvPr/>
        </p:nvGrpSpPr>
        <p:grpSpPr bwMode="auto">
          <a:xfrm>
            <a:off x="2143125" y="2571750"/>
            <a:ext cx="1479550" cy="2052638"/>
            <a:chOff x="4572000" y="1376363"/>
            <a:chExt cx="1478711" cy="2052638"/>
          </a:xfrm>
        </p:grpSpPr>
        <p:pic>
          <p:nvPicPr>
            <p:cNvPr id="9239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69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8" name="Группа 300"/>
          <p:cNvGrpSpPr>
            <a:grpSpLocks/>
          </p:cNvGrpSpPr>
          <p:nvPr/>
        </p:nvGrpSpPr>
        <p:grpSpPr bwMode="auto">
          <a:xfrm>
            <a:off x="4000500" y="2428875"/>
            <a:ext cx="2182813" cy="1789113"/>
            <a:chOff x="1928794" y="714356"/>
            <a:chExt cx="2182385" cy="1789795"/>
          </a:xfrm>
        </p:grpSpPr>
        <p:pic>
          <p:nvPicPr>
            <p:cNvPr id="9237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2669140" y="1285860"/>
              <a:ext cx="144203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I’m_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32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43375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00313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688" y="1643063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312"/>
          <p:cNvGrpSpPr>
            <a:grpSpLocks/>
          </p:cNvGrpSpPr>
          <p:nvPr/>
        </p:nvGrpSpPr>
        <p:grpSpPr bwMode="auto">
          <a:xfrm>
            <a:off x="3622675" y="2714625"/>
            <a:ext cx="1520825" cy="2044700"/>
            <a:chOff x="7409095" y="500042"/>
            <a:chExt cx="1520623" cy="2044391"/>
          </a:xfrm>
        </p:grpSpPr>
        <p:pic>
          <p:nvPicPr>
            <p:cNvPr id="10274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29520" y="500042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7409095" y="714356"/>
              <a:ext cx="1135255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43" name="Группа 303"/>
          <p:cNvGrpSpPr>
            <a:grpSpLocks/>
          </p:cNvGrpSpPr>
          <p:nvPr/>
        </p:nvGrpSpPr>
        <p:grpSpPr bwMode="auto">
          <a:xfrm>
            <a:off x="2071688" y="3286125"/>
            <a:ext cx="1500187" cy="2044700"/>
            <a:chOff x="3786182" y="1133839"/>
            <a:chExt cx="1500198" cy="2044391"/>
          </a:xfrm>
        </p:grpSpPr>
        <p:pic>
          <p:nvPicPr>
            <p:cNvPr id="10272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1133839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040568" y="1285860"/>
              <a:ext cx="556568" cy="9231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d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00063" y="785813"/>
            <a:ext cx="6215062" cy="714375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В чём не соревнуются на спортивном празднике?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525463" y="1704975"/>
            <a:ext cx="1474787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swim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681413" y="173355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run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214938" y="1714500"/>
            <a:ext cx="1439862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jump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143125" y="1714500"/>
            <a:ext cx="1403350" cy="428625"/>
          </a:xfrm>
          <a:prstGeom prst="flowChartAlternateProcess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2060"/>
                </a:solidFill>
              </a:rPr>
              <a:t>sing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1" descr="C:\Documents and Settings\Позитроника\Мои документы\Мои рисунки\б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94559" flipH="1">
            <a:off x="1625600" y="1339850"/>
            <a:ext cx="59531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C:\Documents and Settings\Позитроника\Мои документы\Мои рисунки\б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2000250"/>
            <a:ext cx="5000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C:\Documents and Settings\Позитроника\Мои документы\Мои рисунки\б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2962">
            <a:off x="4610100" y="1401763"/>
            <a:ext cx="4857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C:\Documents and Settings\Позитроника\Мои документы\Мои рисунки\б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2400">
            <a:off x="2038350" y="1363663"/>
            <a:ext cx="4572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>
            <a:hlinkClick r:id="" action="ppaction://hlinkshowjump?jump=nextslide"/>
          </p:cNvPr>
          <p:cNvSpPr/>
          <p:nvPr/>
        </p:nvSpPr>
        <p:spPr>
          <a:xfrm>
            <a:off x="6858000" y="857250"/>
            <a:ext cx="1785938" cy="500063"/>
          </a:xfrm>
          <a:prstGeom prst="ellips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8100000" scaled="1"/>
            <a:tileRect/>
          </a:gra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Вопрос 8</a:t>
            </a:r>
          </a:p>
        </p:txBody>
      </p:sp>
      <p:grpSp>
        <p:nvGrpSpPr>
          <p:cNvPr id="10254" name="Группа 297"/>
          <p:cNvGrpSpPr>
            <a:grpSpLocks/>
          </p:cNvGrpSpPr>
          <p:nvPr/>
        </p:nvGrpSpPr>
        <p:grpSpPr bwMode="auto">
          <a:xfrm>
            <a:off x="0" y="2354263"/>
            <a:ext cx="2008188" cy="1789112"/>
            <a:chOff x="1928794" y="714356"/>
            <a:chExt cx="2007216" cy="1789795"/>
          </a:xfrm>
        </p:grpSpPr>
        <p:pic>
          <p:nvPicPr>
            <p:cNvPr id="10270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2844304" y="1285860"/>
              <a:ext cx="1091706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“M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5" name="Группа 315"/>
          <p:cNvGrpSpPr>
            <a:grpSpLocks/>
          </p:cNvGrpSpPr>
          <p:nvPr/>
        </p:nvGrpSpPr>
        <p:grpSpPr bwMode="auto">
          <a:xfrm>
            <a:off x="1214438" y="3429000"/>
            <a:ext cx="1325562" cy="1871663"/>
            <a:chOff x="2857488" y="3000372"/>
            <a:chExt cx="1326081" cy="1871858"/>
          </a:xfrm>
        </p:grpSpPr>
        <p:pic>
          <p:nvPicPr>
            <p:cNvPr id="10268" name="Picture 5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857488" y="3000372"/>
              <a:ext cx="1326081" cy="1871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217572" y="3500438"/>
              <a:ext cx="526312" cy="9234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6" name="Группа 309"/>
          <p:cNvGrpSpPr>
            <a:grpSpLocks/>
          </p:cNvGrpSpPr>
          <p:nvPr/>
        </p:nvGrpSpPr>
        <p:grpSpPr bwMode="auto">
          <a:xfrm>
            <a:off x="2143125" y="2571750"/>
            <a:ext cx="1479550" cy="2052638"/>
            <a:chOff x="4572000" y="1376363"/>
            <a:chExt cx="1478711" cy="2052638"/>
          </a:xfrm>
        </p:grpSpPr>
        <p:pic>
          <p:nvPicPr>
            <p:cNvPr id="10266" name="Picture 4" descr="C:\Documents and Settings\Позитроника\Мои документы\Мои рисунки\2С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376363"/>
              <a:ext cx="1454150" cy="205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524869" y="1571612"/>
              <a:ext cx="52584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0257" name="Группа 300"/>
          <p:cNvGrpSpPr>
            <a:grpSpLocks/>
          </p:cNvGrpSpPr>
          <p:nvPr/>
        </p:nvGrpSpPr>
        <p:grpSpPr bwMode="auto">
          <a:xfrm>
            <a:off x="4000500" y="2428875"/>
            <a:ext cx="2182813" cy="1789113"/>
            <a:chOff x="1928794" y="714356"/>
            <a:chExt cx="2182385" cy="1789795"/>
          </a:xfrm>
        </p:grpSpPr>
        <p:pic>
          <p:nvPicPr>
            <p:cNvPr id="10264" name="Picture 3" descr="C:\Documents and Settings\Позитроника\Мои документы\Мои рисунки\4С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04093">
              <a:off x="1928794" y="714356"/>
              <a:ext cx="1926765" cy="1789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2669140" y="1285860"/>
              <a:ext cx="1442039" cy="9236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I’m_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grpSp>
        <p:nvGrpSpPr>
          <p:cNvPr id="20" name="Группа 318"/>
          <p:cNvGrpSpPr>
            <a:grpSpLocks/>
          </p:cNvGrpSpPr>
          <p:nvPr/>
        </p:nvGrpSpPr>
        <p:grpSpPr bwMode="auto">
          <a:xfrm flipH="1">
            <a:off x="5715000" y="3071813"/>
            <a:ext cx="2044700" cy="1500187"/>
            <a:chOff x="442251" y="3129593"/>
            <a:chExt cx="2044391" cy="1500198"/>
          </a:xfrm>
        </p:grpSpPr>
        <p:pic>
          <p:nvPicPr>
            <p:cNvPr id="10262" name="Picture 2" descr="C:\Documents and Settings\Позитроника\Мои документы\Мои рисунки\3С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946848">
              <a:off x="714348" y="2857496"/>
              <a:ext cx="1500198" cy="204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1444803" y="3214686"/>
              <a:ext cx="604562" cy="9233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5400" b="1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+mn-lt"/>
                </a:rPr>
                <a:t>A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endParaRPr>
            </a:p>
          </p:txBody>
        </p:sp>
      </p:grpSp>
      <p:pic>
        <p:nvPicPr>
          <p:cNvPr id="35" name="Picture 2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57875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1563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 descr="G:\ОБУЧЕНИЕ как делать ПРЕЗЕНТАЦИИ\1.ТРИГГЕРЫ\Овчинникова\МК 3\Новая папка\2\пчелка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4813" y="1714500"/>
            <a:ext cx="571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 nodeType="clickPar">
                      <p:stCondLst>
                        <p:cond delay="0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0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2" presetClass="exit" presetSubtype="1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588</Words>
  <Application>Microsoft Office PowerPoint</Application>
  <PresentationFormat>Экран (4:3)</PresentationFormat>
  <Paragraphs>169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User</cp:lastModifiedBy>
  <cp:revision>106</cp:revision>
  <dcterms:created xsi:type="dcterms:W3CDTF">2011-03-20T08:06:07Z</dcterms:created>
  <dcterms:modified xsi:type="dcterms:W3CDTF">2012-01-08T08:38:45Z</dcterms:modified>
</cp:coreProperties>
</file>